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0" r:id="rId2"/>
    <p:sldId id="357" r:id="rId3"/>
    <p:sldId id="356" r:id="rId4"/>
    <p:sldId id="359" r:id="rId5"/>
  </p:sldIdLst>
  <p:sldSz cx="12801600" cy="9601200" type="A3"/>
  <p:notesSz cx="6797675" cy="9929813"/>
  <p:defaultTextStyle>
    <a:defPPr>
      <a:defRPr lang="it-IT"/>
    </a:defPPr>
    <a:lvl1pPr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131"/>
    <a:srgbClr val="FF0000"/>
    <a:srgbClr val="ED7D31"/>
    <a:srgbClr val="E6E6E6"/>
    <a:srgbClr val="B95BA8"/>
    <a:srgbClr val="F8F8F8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4" autoAdjust="0"/>
    <p:restoredTop sz="93869" autoAdjust="0"/>
  </p:normalViewPr>
  <p:slideViewPr>
    <p:cSldViewPr snapToGrid="0">
      <p:cViewPr varScale="1">
        <p:scale>
          <a:sx n="81" d="100"/>
          <a:sy n="81" d="100"/>
        </p:scale>
        <p:origin x="-1248" y="-9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5140" tIns="47569" rIns="95140" bIns="47569" rtlCol="0"/>
          <a:lstStyle>
            <a:lvl1pPr algn="l" defTabSz="871533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8475"/>
          </a:xfrm>
          <a:prstGeom prst="rect">
            <a:avLst/>
          </a:prstGeom>
        </p:spPr>
        <p:txBody>
          <a:bodyPr vert="horz" lIns="95140" tIns="47569" rIns="95140" bIns="47569" rtlCol="0"/>
          <a:lstStyle>
            <a:lvl1pPr algn="r" defTabSz="871533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A7A3FC7-D504-4597-83FF-9CD7AFEA8983}" type="datetimeFigureOut">
              <a:rPr lang="it-IT"/>
              <a:pPr>
                <a:defRPr/>
              </a:pPr>
              <a:t>09/10/2023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40" tIns="47569" rIns="95140" bIns="47569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5140" tIns="47569" rIns="95140" bIns="47569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5140" tIns="47569" rIns="95140" bIns="47569" rtlCol="0" anchor="b"/>
          <a:lstStyle>
            <a:lvl1pPr algn="l" defTabSz="871533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4813" cy="498475"/>
          </a:xfrm>
          <a:prstGeom prst="rect">
            <a:avLst/>
          </a:prstGeom>
        </p:spPr>
        <p:txBody>
          <a:bodyPr vert="horz" lIns="95140" tIns="47569" rIns="95140" bIns="47569" rtlCol="0" anchor="b"/>
          <a:lstStyle>
            <a:lvl1pPr algn="r" defTabSz="871533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50DEB2F-BB15-4399-B82A-A008F293710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795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39763" algn="l" defTabSz="12795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79525" algn="l" defTabSz="12795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919288" algn="l" defTabSz="12795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559050" algn="l" defTabSz="12795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69950" eaLnBrk="1" hangingPunct="1">
              <a:spcBef>
                <a:spcPct val="0"/>
              </a:spcBef>
            </a:pPr>
            <a:endParaRPr lang="it-IT" altLang="it-IT" sz="1100" smtClean="0"/>
          </a:p>
        </p:txBody>
      </p:sp>
      <p:sp>
        <p:nvSpPr>
          <p:cNvPr id="15363" name="Segnaposto numero diapositiva 3"/>
          <p:cNvSpPr txBox="1">
            <a:spLocks noGrp="1"/>
          </p:cNvSpPr>
          <p:nvPr/>
        </p:nvSpPr>
        <p:spPr bwMode="auto">
          <a:xfrm>
            <a:off x="3816350" y="10242550"/>
            <a:ext cx="29194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01" tIns="49500" rIns="99001" bIns="49500"/>
          <a:lstStyle/>
          <a:p>
            <a:pPr defTabSz="950913"/>
            <a:fld id="{210275B1-250A-4560-93BF-1BBA4C932DEE}" type="slidenum">
              <a:rPr lang="en-US" altLang="it-IT" sz="1700">
                <a:latin typeface="Calibri" pitchFamily="34" charset="0"/>
              </a:rPr>
              <a:pPr defTabSz="950913"/>
              <a:t>1</a:t>
            </a:fld>
            <a:endParaRPr lang="en-US" altLang="it-IT" sz="17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69950" eaLnBrk="1" hangingPunct="1">
              <a:spcBef>
                <a:spcPct val="0"/>
              </a:spcBef>
            </a:pPr>
            <a:endParaRPr lang="it-IT" altLang="it-IT" sz="1100" smtClean="0"/>
          </a:p>
        </p:txBody>
      </p:sp>
      <p:sp>
        <p:nvSpPr>
          <p:cNvPr id="17411" name="Segnaposto numero diapositiva 3"/>
          <p:cNvSpPr txBox="1">
            <a:spLocks noGrp="1"/>
          </p:cNvSpPr>
          <p:nvPr/>
        </p:nvSpPr>
        <p:spPr bwMode="auto">
          <a:xfrm>
            <a:off x="3816350" y="10242550"/>
            <a:ext cx="29194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01" tIns="49500" rIns="99001" bIns="49500"/>
          <a:lstStyle/>
          <a:p>
            <a:pPr defTabSz="950913"/>
            <a:fld id="{F5A02499-CF31-49EF-833E-EE21F90ECBAE}" type="slidenum">
              <a:rPr lang="en-US" altLang="it-IT" sz="1700">
                <a:latin typeface="Calibri" pitchFamily="34" charset="0"/>
              </a:rPr>
              <a:pPr defTabSz="950913"/>
              <a:t>2</a:t>
            </a:fld>
            <a:endParaRPr lang="en-US" altLang="it-IT" sz="17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69950" eaLnBrk="1" hangingPunct="1">
              <a:spcBef>
                <a:spcPct val="0"/>
              </a:spcBef>
            </a:pPr>
            <a:endParaRPr lang="it-IT" sz="1100" smtClean="0"/>
          </a:p>
        </p:txBody>
      </p:sp>
      <p:sp>
        <p:nvSpPr>
          <p:cNvPr id="15363" name="Segnaposto numero diapositiva 3"/>
          <p:cNvSpPr txBox="1">
            <a:spLocks noGrp="1"/>
          </p:cNvSpPr>
          <p:nvPr/>
        </p:nvSpPr>
        <p:spPr bwMode="auto">
          <a:xfrm>
            <a:off x="3851275" y="9431338"/>
            <a:ext cx="2944813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140" tIns="47569" rIns="95140" bIns="47569" anchor="b"/>
          <a:lstStyle/>
          <a:p>
            <a:pPr algn="r">
              <a:defRPr/>
            </a:pPr>
            <a:fld id="{16DFF769-DED6-4812-A121-066DD5AF8639}" type="slidenum">
              <a:rPr lang="it-IT" sz="1300">
                <a:latin typeface="+mn-lt"/>
              </a:rPr>
              <a:pPr algn="r">
                <a:defRPr/>
              </a:pPr>
              <a:t>3</a:t>
            </a:fld>
            <a:endParaRPr lang="it-IT" sz="13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69950" eaLnBrk="1" hangingPunct="1">
              <a:spcBef>
                <a:spcPct val="0"/>
              </a:spcBef>
            </a:pPr>
            <a:endParaRPr lang="it-IT" sz="1100" smtClean="0"/>
          </a:p>
        </p:txBody>
      </p:sp>
      <p:sp>
        <p:nvSpPr>
          <p:cNvPr id="15363" name="Segnaposto numero diapositiva 3"/>
          <p:cNvSpPr txBox="1">
            <a:spLocks noGrp="1"/>
          </p:cNvSpPr>
          <p:nvPr/>
        </p:nvSpPr>
        <p:spPr bwMode="auto">
          <a:xfrm>
            <a:off x="3851275" y="9431338"/>
            <a:ext cx="2944813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140" tIns="47569" rIns="95140" bIns="47569" anchor="b"/>
          <a:lstStyle/>
          <a:p>
            <a:pPr algn="r">
              <a:defRPr/>
            </a:pPr>
            <a:fld id="{BB9BED25-815E-4914-BF7B-9F93F0858E09}" type="slidenum">
              <a:rPr lang="it-IT" sz="1300">
                <a:latin typeface="+mn-lt"/>
              </a:rPr>
              <a:pPr algn="r">
                <a:defRPr/>
              </a:pPr>
              <a:t>4</a:t>
            </a:fld>
            <a:endParaRPr lang="it-IT" sz="13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B6799-1EE1-48CD-92D8-8A555D48D73A}" type="datetime1">
              <a:rPr lang="it-IT"/>
              <a:pPr>
                <a:defRPr/>
              </a:pPr>
              <a:t>09/10/2023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DD88F-F0A7-4ABD-AD12-0DE42B91D99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9B704-5F7B-452F-B137-32716065EEFF}" type="datetime1">
              <a:rPr lang="it-IT"/>
              <a:pPr>
                <a:defRPr/>
              </a:pPr>
              <a:t>09/10/2023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DB3F8-F264-4B48-BCF4-05994980CB1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6F793-D8CC-46D5-A983-CDD5D566C792}" type="datetime1">
              <a:rPr lang="it-IT"/>
              <a:pPr>
                <a:defRPr/>
              </a:pPr>
              <a:t>09/10/2023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D591-D85F-40E3-A550-580AFF3EA9B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9704-9601-472C-B80F-04A9C0B36E68}" type="datetime1">
              <a:rPr lang="it-IT"/>
              <a:pPr>
                <a:defRPr/>
              </a:pPr>
              <a:t>09/10/2023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1DA84-5510-4AEC-BEF9-C642E91AA4A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A7DA-175D-43BE-83A6-14C7C5207A8F}" type="datetime1">
              <a:rPr lang="it-IT"/>
              <a:pPr>
                <a:defRPr/>
              </a:pPr>
              <a:t>09/10/2023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F7E66-BDB1-43C1-975E-059C17EF0B6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4D8D-3344-432D-BFFF-48E1E048756E}" type="datetime1">
              <a:rPr lang="it-IT"/>
              <a:pPr>
                <a:defRPr/>
              </a:pPr>
              <a:t>09/10/2023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5D1B-6BD5-475E-91E1-0B4162A019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79D3-427D-4E99-B417-BED45A44CCEE}" type="datetime1">
              <a:rPr lang="it-IT"/>
              <a:pPr>
                <a:defRPr/>
              </a:pPr>
              <a:t>09/10/2023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4E01-DDF1-478A-A4D2-990660CDDD9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BDA6B-1809-4951-80A8-13DA43E0A568}" type="datetime1">
              <a:rPr lang="it-IT"/>
              <a:pPr>
                <a:defRPr/>
              </a:pPr>
              <a:t>09/10/2023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BE27-4650-4CF8-9AEF-6FDCC8CE983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E549-03C4-4F4B-843E-67A2154C15F4}" type="datetime1">
              <a:rPr lang="it-IT"/>
              <a:pPr>
                <a:defRPr/>
              </a:pPr>
              <a:t>09/10/2023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D054-EA43-4507-8EC2-BF24E50082A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69C8-10BF-4D6C-BBF8-FBD7DDB3BACE}" type="datetime1">
              <a:rPr lang="it-IT"/>
              <a:pPr>
                <a:defRPr/>
              </a:pPr>
              <a:t>09/10/2023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DB11-2665-4254-9E43-6973046E165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41D5-C123-4634-AFA6-A46B17405858}" type="datetime1">
              <a:rPr lang="it-IT"/>
              <a:pPr>
                <a:defRPr/>
              </a:pPr>
              <a:t>09/10/2023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1E21B-7F8D-4F9B-8F6F-5C5D62A608A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79475" y="511175"/>
            <a:ext cx="1104265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9475" y="2555875"/>
            <a:ext cx="110426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475" y="8899525"/>
            <a:ext cx="288131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68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A85113-00AE-4455-8162-D441CCAADC85}" type="datetime1">
              <a:rPr lang="it-IT"/>
              <a:pPr>
                <a:defRPr/>
              </a:pPr>
              <a:t>09/10/2023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213" y="8899525"/>
            <a:ext cx="432117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80160" fontAlgn="auto">
              <a:spcBef>
                <a:spcPts val="0"/>
              </a:spcBef>
              <a:spcAft>
                <a:spcPts val="0"/>
              </a:spcAft>
              <a:defRPr sz="168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0813" y="8899525"/>
            <a:ext cx="2881312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68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6A3110-DF6E-4E5A-94A1-C24491AF51A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itchFamily="34" charset="0"/>
        </a:defRPr>
      </a:lvl2pPr>
      <a:lvl3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itchFamily="34" charset="0"/>
        </a:defRPr>
      </a:lvl3pPr>
      <a:lvl4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itchFamily="34" charset="0"/>
        </a:defRPr>
      </a:lvl4pPr>
      <a:lvl5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itchFamily="34" charset="0"/>
        </a:defRPr>
      </a:lvl5pPr>
      <a:lvl6pPr marL="4572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itchFamily="34" charset="0"/>
        </a:defRPr>
      </a:lvl6pPr>
      <a:lvl7pPr marL="9144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itchFamily="34" charset="0"/>
        </a:defRPr>
      </a:lvl7pPr>
      <a:lvl8pPr marL="13716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itchFamily="34" charset="0"/>
        </a:defRPr>
      </a:lvl8pPr>
      <a:lvl9pPr marL="18288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itchFamily="34" charset="0"/>
        </a:defRPr>
      </a:lvl9pPr>
    </p:titleStyle>
    <p:bodyStyle>
      <a:lvl1pPr marL="319088" indent="-319088" algn="l" defTabSz="1279525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8850" indent="-319088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9"/>
          <p:cNvSpPr>
            <a:spLocks noChangeArrowheads="1"/>
          </p:cNvSpPr>
          <p:nvPr/>
        </p:nvSpPr>
        <p:spPr bwMode="auto">
          <a:xfrm>
            <a:off x="4897438" y="433388"/>
            <a:ext cx="6662737" cy="495300"/>
          </a:xfrm>
          <a:prstGeom prst="rect">
            <a:avLst/>
          </a:prstGeom>
          <a:solidFill>
            <a:srgbClr val="C0C0C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1800"/>
          </a:p>
        </p:txBody>
      </p:sp>
      <p:sp>
        <p:nvSpPr>
          <p:cNvPr id="14338" name="TextBox 19"/>
          <p:cNvSpPr txBox="1">
            <a:spLocks noChangeArrowheads="1"/>
          </p:cNvSpPr>
          <p:nvPr/>
        </p:nvSpPr>
        <p:spPr bwMode="auto">
          <a:xfrm>
            <a:off x="4710113" y="427038"/>
            <a:ext cx="70373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>
            <a:spAutoFit/>
          </a:bodyPr>
          <a:lstStyle/>
          <a:p>
            <a:pPr defTabSz="179388"/>
            <a:r>
              <a:rPr lang="it-IT" altLang="it-IT" sz="2400" b="1">
                <a:solidFill>
                  <a:srgbClr val="0070C0"/>
                </a:solidFill>
                <a:latin typeface="Calibri" pitchFamily="34" charset="0"/>
              </a:rPr>
              <a:t> Ospedale Umberto I di Lugo _PRONTO SOCCORSO </a:t>
            </a:r>
            <a:endParaRPr lang="it-IT" altLang="it-IT" sz="24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4339" name="Rectangle 29"/>
          <p:cNvSpPr>
            <a:spLocks noChangeArrowheads="1"/>
          </p:cNvSpPr>
          <p:nvPr/>
        </p:nvSpPr>
        <p:spPr bwMode="auto">
          <a:xfrm>
            <a:off x="407988" y="1135063"/>
            <a:ext cx="7138987" cy="3508375"/>
          </a:xfrm>
          <a:prstGeom prst="rect">
            <a:avLst/>
          </a:prstGeom>
          <a:solidFill>
            <a:srgbClr val="C0C0C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1800"/>
          </a:p>
        </p:txBody>
      </p:sp>
      <p:sp>
        <p:nvSpPr>
          <p:cNvPr id="14340" name="Titolo 1"/>
          <p:cNvSpPr txBox="1">
            <a:spLocks/>
          </p:cNvSpPr>
          <p:nvPr/>
        </p:nvSpPr>
        <p:spPr bwMode="auto">
          <a:xfrm>
            <a:off x="666750" y="1249363"/>
            <a:ext cx="68929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pPr defTabSz="914400">
              <a:lnSpc>
                <a:spcPct val="90000"/>
              </a:lnSpc>
            </a:pPr>
            <a:r>
              <a:rPr lang="it-IT" sz="1800" b="1">
                <a:latin typeface="Calibri Light" pitchFamily="34" charset="0"/>
              </a:rPr>
              <a:t>STATO ANTE   </a:t>
            </a:r>
            <a:endParaRPr lang="it-IT" sz="1500">
              <a:latin typeface="Calibri Light" pitchFamily="34" charset="0"/>
            </a:endParaRPr>
          </a:p>
          <a:p>
            <a:pPr defTabSz="914400">
              <a:lnSpc>
                <a:spcPct val="90000"/>
              </a:lnSpc>
            </a:pPr>
            <a:r>
              <a:rPr lang="it-IT" sz="1500">
                <a:latin typeface="Calibri Light" pitchFamily="34" charset="0"/>
              </a:rPr>
              <a:t> 2020</a:t>
            </a:r>
          </a:p>
        </p:txBody>
      </p:sp>
      <p:sp>
        <p:nvSpPr>
          <p:cNvPr id="14341" name="Titolo 1"/>
          <p:cNvSpPr txBox="1">
            <a:spLocks/>
          </p:cNvSpPr>
          <p:nvPr/>
        </p:nvSpPr>
        <p:spPr bwMode="auto">
          <a:xfrm>
            <a:off x="42863" y="5741988"/>
            <a:ext cx="175260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pPr algn="ctr" defTabSz="914400">
              <a:lnSpc>
                <a:spcPct val="90000"/>
              </a:lnSpc>
            </a:pPr>
            <a:r>
              <a:rPr lang="it-IT" sz="1800" b="1">
                <a:latin typeface="Calibri Light" pitchFamily="34" charset="0"/>
              </a:rPr>
              <a:t>  NUOVO PRONTO                 </a:t>
            </a:r>
          </a:p>
          <a:p>
            <a:pPr algn="ctr" defTabSz="914400">
              <a:lnSpc>
                <a:spcPct val="90000"/>
              </a:lnSpc>
            </a:pPr>
            <a:r>
              <a:rPr lang="it-IT" sz="1800" b="1">
                <a:latin typeface="Calibri Light" pitchFamily="34" charset="0"/>
              </a:rPr>
              <a:t>  SOCCORSO</a:t>
            </a:r>
          </a:p>
          <a:p>
            <a:pPr algn="ctr" defTabSz="914400">
              <a:lnSpc>
                <a:spcPct val="90000"/>
              </a:lnSpc>
            </a:pPr>
            <a:r>
              <a:rPr lang="it-IT" sz="1600">
                <a:latin typeface="Calibri Light" pitchFamily="34" charset="0"/>
              </a:rPr>
              <a:t>   2021_2022 </a:t>
            </a:r>
          </a:p>
          <a:p>
            <a:pPr algn="ctr" defTabSz="914400">
              <a:lnSpc>
                <a:spcPct val="90000"/>
              </a:lnSpc>
            </a:pPr>
            <a:r>
              <a:rPr lang="it-IT" sz="1600">
                <a:latin typeface="Calibri Light" pitchFamily="34" charset="0"/>
              </a:rPr>
              <a:t> ampliamento </a:t>
            </a:r>
          </a:p>
          <a:p>
            <a:pPr algn="ctr" defTabSz="914400">
              <a:lnSpc>
                <a:spcPct val="90000"/>
              </a:lnSpc>
            </a:pPr>
            <a:r>
              <a:rPr lang="it-IT" sz="1600">
                <a:latin typeface="Calibri Light" pitchFamily="34" charset="0"/>
              </a:rPr>
              <a:t>400 mq,</a:t>
            </a:r>
          </a:p>
          <a:p>
            <a:pPr algn="ctr" defTabSz="914400">
              <a:lnSpc>
                <a:spcPct val="90000"/>
              </a:lnSpc>
            </a:pPr>
            <a:r>
              <a:rPr lang="it-IT" sz="1600">
                <a:latin typeface="Calibri Light" pitchFamily="34" charset="0"/>
              </a:rPr>
              <a:t>   ristrutturazione 500 mq</a:t>
            </a:r>
          </a:p>
        </p:txBody>
      </p:sp>
      <p:sp>
        <p:nvSpPr>
          <p:cNvPr id="14342" name="Rectangle 29"/>
          <p:cNvSpPr>
            <a:spLocks noChangeArrowheads="1"/>
          </p:cNvSpPr>
          <p:nvPr/>
        </p:nvSpPr>
        <p:spPr bwMode="auto">
          <a:xfrm>
            <a:off x="3316288" y="5329238"/>
            <a:ext cx="9078912" cy="3954462"/>
          </a:xfrm>
          <a:prstGeom prst="rect">
            <a:avLst/>
          </a:prstGeom>
          <a:solidFill>
            <a:srgbClr val="C0C0C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1800"/>
          </a:p>
        </p:txBody>
      </p:sp>
      <p:pic>
        <p:nvPicPr>
          <p:cNvPr id="14343" name="Immagine 3" descr="Immagine che contiene testo, strada, esterni, edificio&#10;&#10;Descrizione generata automaticament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6325" y="1339850"/>
            <a:ext cx="8793163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2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92120" y="5616501"/>
            <a:ext cx="1877966" cy="2899556"/>
          </a:xfrm>
          <a:prstGeom prst="rect">
            <a:avLst/>
          </a:prstGeom>
          <a:solidFill>
            <a:srgbClr val="C0C0C0">
              <a:alpha val="20000"/>
            </a:srgbClr>
          </a:solidFill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endParaRPr lang="it-IT" altLang="it-IT" sz="1800" dirty="0"/>
          </a:p>
        </p:txBody>
      </p:sp>
      <p:grpSp>
        <p:nvGrpSpPr>
          <p:cNvPr id="14347" name="Gruppo 1"/>
          <p:cNvGrpSpPr>
            <a:grpSpLocks/>
          </p:cNvGrpSpPr>
          <p:nvPr/>
        </p:nvGrpSpPr>
        <p:grpSpPr bwMode="auto">
          <a:xfrm>
            <a:off x="163513" y="115888"/>
            <a:ext cx="12463462" cy="9372600"/>
            <a:chOff x="157163" y="131763"/>
            <a:chExt cx="12463462" cy="9372600"/>
          </a:xfrm>
        </p:grpSpPr>
        <p:sp>
          <p:nvSpPr>
            <p:cNvPr id="14349" name="TextBox 19"/>
            <p:cNvSpPr txBox="1">
              <a:spLocks noChangeArrowheads="1"/>
            </p:cNvSpPr>
            <p:nvPr/>
          </p:nvSpPr>
          <p:spPr bwMode="auto">
            <a:xfrm>
              <a:off x="7196138" y="365126"/>
              <a:ext cx="478790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marL="87313" algn="r"/>
              <a:endParaRPr lang="en-US" altLang="it-IT" sz="1200"/>
            </a:p>
          </p:txBody>
        </p:sp>
        <p:pic>
          <p:nvPicPr>
            <p:cNvPr id="14350" name="Picture 9" descr="A-USL ROMAGNA (MQ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0211" y="308242"/>
              <a:ext cx="4119527" cy="817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Rettangolo 44"/>
            <p:cNvSpPr/>
            <p:nvPr/>
          </p:nvSpPr>
          <p:spPr>
            <a:xfrm>
              <a:off x="157163" y="131763"/>
              <a:ext cx="12463462" cy="93726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01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520"/>
            </a:p>
          </p:txBody>
        </p:sp>
      </p:grpSp>
      <p:pic>
        <p:nvPicPr>
          <p:cNvPr id="14348" name="Immagin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0275" y="4646613"/>
            <a:ext cx="10304463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9"/>
          <p:cNvSpPr>
            <a:spLocks noChangeArrowheads="1"/>
          </p:cNvSpPr>
          <p:nvPr/>
        </p:nvSpPr>
        <p:spPr bwMode="auto">
          <a:xfrm>
            <a:off x="287338" y="500063"/>
            <a:ext cx="12212637" cy="495300"/>
          </a:xfrm>
          <a:prstGeom prst="rect">
            <a:avLst/>
          </a:prstGeom>
          <a:solidFill>
            <a:srgbClr val="C0C0C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1800"/>
          </a:p>
        </p:txBody>
      </p:sp>
      <p:sp>
        <p:nvSpPr>
          <p:cNvPr id="16386" name="Rectangle 29"/>
          <p:cNvSpPr>
            <a:spLocks noChangeArrowheads="1"/>
          </p:cNvSpPr>
          <p:nvPr/>
        </p:nvSpPr>
        <p:spPr bwMode="auto">
          <a:xfrm>
            <a:off x="420688" y="1306513"/>
            <a:ext cx="7138987" cy="547687"/>
          </a:xfrm>
          <a:prstGeom prst="rect">
            <a:avLst/>
          </a:prstGeom>
          <a:solidFill>
            <a:srgbClr val="C0C0C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1800"/>
          </a:p>
        </p:txBody>
      </p:sp>
      <p:sp>
        <p:nvSpPr>
          <p:cNvPr id="16387" name="Titolo 1"/>
          <p:cNvSpPr txBox="1">
            <a:spLocks/>
          </p:cNvSpPr>
          <p:nvPr/>
        </p:nvSpPr>
        <p:spPr bwMode="auto">
          <a:xfrm>
            <a:off x="530225" y="1423988"/>
            <a:ext cx="989012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pPr defTabSz="914400">
              <a:lnSpc>
                <a:spcPct val="90000"/>
              </a:lnSpc>
            </a:pPr>
            <a:r>
              <a:rPr lang="it-IT" sz="1800" b="1">
                <a:latin typeface="Calibri Light" pitchFamily="34" charset="0"/>
              </a:rPr>
              <a:t>INSTALLAZIONE STRUTTURE PROVVISORIE  </a:t>
            </a:r>
            <a:r>
              <a:rPr lang="it-IT" sz="1600">
                <a:latin typeface="Calibri Light" pitchFamily="34" charset="0"/>
              </a:rPr>
              <a:t>Novembre 2020-2021</a:t>
            </a:r>
          </a:p>
        </p:txBody>
      </p:sp>
      <p:sp>
        <p:nvSpPr>
          <p:cNvPr id="16388" name="Rectangle 29"/>
          <p:cNvSpPr>
            <a:spLocks noChangeArrowheads="1"/>
          </p:cNvSpPr>
          <p:nvPr/>
        </p:nvSpPr>
        <p:spPr bwMode="auto">
          <a:xfrm>
            <a:off x="285750" y="1312863"/>
            <a:ext cx="12122150" cy="4841875"/>
          </a:xfrm>
          <a:prstGeom prst="rect">
            <a:avLst/>
          </a:prstGeom>
          <a:solidFill>
            <a:srgbClr val="C0C0C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1800"/>
          </a:p>
        </p:txBody>
      </p:sp>
      <p:sp>
        <p:nvSpPr>
          <p:cNvPr id="16389" name="Rectangle 29"/>
          <p:cNvSpPr>
            <a:spLocks noChangeArrowheads="1"/>
          </p:cNvSpPr>
          <p:nvPr/>
        </p:nvSpPr>
        <p:spPr bwMode="auto">
          <a:xfrm>
            <a:off x="862013" y="5446713"/>
            <a:ext cx="11533187" cy="3836987"/>
          </a:xfrm>
          <a:prstGeom prst="rect">
            <a:avLst/>
          </a:prstGeom>
          <a:solidFill>
            <a:srgbClr val="C0C0C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1800"/>
          </a:p>
        </p:txBody>
      </p:sp>
      <p:sp>
        <p:nvSpPr>
          <p:cNvPr id="16390" name="Oval 35"/>
          <p:cNvSpPr>
            <a:spLocks noChangeArrowheads="1"/>
          </p:cNvSpPr>
          <p:nvPr/>
        </p:nvSpPr>
        <p:spPr bwMode="auto">
          <a:xfrm>
            <a:off x="2544763" y="4495800"/>
            <a:ext cx="173037" cy="889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1" name="Oval 36"/>
          <p:cNvSpPr>
            <a:spLocks noChangeArrowheads="1"/>
          </p:cNvSpPr>
          <p:nvPr/>
        </p:nvSpPr>
        <p:spPr bwMode="auto">
          <a:xfrm>
            <a:off x="2346325" y="442436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6392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0200" y="6503988"/>
            <a:ext cx="44577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3" name="Gruppo 1"/>
          <p:cNvGrpSpPr>
            <a:grpSpLocks/>
          </p:cNvGrpSpPr>
          <p:nvPr/>
        </p:nvGrpSpPr>
        <p:grpSpPr bwMode="auto">
          <a:xfrm>
            <a:off x="163513" y="103188"/>
            <a:ext cx="12463462" cy="9372600"/>
            <a:chOff x="157163" y="131763"/>
            <a:chExt cx="12463462" cy="9372600"/>
          </a:xfrm>
        </p:grpSpPr>
        <p:sp>
          <p:nvSpPr>
            <p:cNvPr id="16399" name="TextBox 19"/>
            <p:cNvSpPr txBox="1">
              <a:spLocks noChangeArrowheads="1"/>
            </p:cNvSpPr>
            <p:nvPr/>
          </p:nvSpPr>
          <p:spPr bwMode="auto">
            <a:xfrm>
              <a:off x="7196138" y="365126"/>
              <a:ext cx="478790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marL="87313" algn="r"/>
              <a:endParaRPr lang="en-US" altLang="it-IT" sz="1200"/>
            </a:p>
          </p:txBody>
        </p:sp>
        <p:pic>
          <p:nvPicPr>
            <p:cNvPr id="16400" name="Picture 9" descr="A-USL ROMAGNA (MQ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0211" y="308242"/>
              <a:ext cx="4119527" cy="817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Rettangolo 44"/>
            <p:cNvSpPr/>
            <p:nvPr/>
          </p:nvSpPr>
          <p:spPr>
            <a:xfrm>
              <a:off x="157163" y="131763"/>
              <a:ext cx="12463462" cy="93726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01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520"/>
            </a:p>
          </p:txBody>
        </p:sp>
      </p:grpSp>
      <p:sp>
        <p:nvSpPr>
          <p:cNvPr id="16394" name="TextBox 19"/>
          <p:cNvSpPr txBox="1">
            <a:spLocks noChangeArrowheads="1"/>
          </p:cNvSpPr>
          <p:nvPr/>
        </p:nvSpPr>
        <p:spPr bwMode="auto">
          <a:xfrm>
            <a:off x="5581650" y="441325"/>
            <a:ext cx="7038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>
            <a:spAutoFit/>
          </a:bodyPr>
          <a:lstStyle/>
          <a:p>
            <a:pPr defTabSz="179388"/>
            <a:r>
              <a:rPr lang="it-IT" altLang="it-IT" sz="2400" b="1">
                <a:solidFill>
                  <a:srgbClr val="0070C0"/>
                </a:solidFill>
                <a:latin typeface="Calibri" pitchFamily="34" charset="0"/>
              </a:rPr>
              <a:t> Ospedale Umberto I di Lugo _PRONTO SOCCORSO </a:t>
            </a:r>
            <a:endParaRPr lang="it-IT" altLang="it-IT" sz="24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6395" name="Immagin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788" y="5864225"/>
            <a:ext cx="625633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Immagin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8900" y="1955800"/>
            <a:ext cx="93710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690091" y="3180302"/>
            <a:ext cx="3300297" cy="247522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230045" y="1056129"/>
            <a:ext cx="3066500" cy="22998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uppo 1"/>
          <p:cNvGrpSpPr>
            <a:grpSpLocks/>
          </p:cNvGrpSpPr>
          <p:nvPr/>
        </p:nvGrpSpPr>
        <p:grpSpPr bwMode="auto">
          <a:xfrm>
            <a:off x="163513" y="115888"/>
            <a:ext cx="12463462" cy="9372600"/>
            <a:chOff x="157163" y="131763"/>
            <a:chExt cx="12463462" cy="9372600"/>
          </a:xfrm>
        </p:grpSpPr>
        <p:sp>
          <p:nvSpPr>
            <p:cNvPr id="18445" name="TextBox 19"/>
            <p:cNvSpPr txBox="1">
              <a:spLocks noChangeArrowheads="1"/>
            </p:cNvSpPr>
            <p:nvPr/>
          </p:nvSpPr>
          <p:spPr bwMode="auto">
            <a:xfrm>
              <a:off x="7196138" y="365126"/>
              <a:ext cx="478790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marL="87313" algn="r"/>
              <a:endParaRPr lang="en-US" altLang="it-IT" sz="1200"/>
            </a:p>
          </p:txBody>
        </p:sp>
        <p:pic>
          <p:nvPicPr>
            <p:cNvPr id="18446" name="Picture 9" descr="A-USL ROMAGNA (MQ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6272" y="243692"/>
              <a:ext cx="4119527" cy="817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ttangolo 13"/>
            <p:cNvSpPr/>
            <p:nvPr/>
          </p:nvSpPr>
          <p:spPr>
            <a:xfrm>
              <a:off x="157163" y="131763"/>
              <a:ext cx="12463462" cy="93726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01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520"/>
            </a:p>
          </p:txBody>
        </p:sp>
      </p:grpSp>
      <p:sp>
        <p:nvSpPr>
          <p:cNvPr id="18434" name="AutoShape 14" descr="Risultati immagini per OSPEDALE LUGO IMMAGINI"/>
          <p:cNvSpPr>
            <a:spLocks noChangeAspect="1"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35" name="AutoShape 16" descr="Risultati immagini per OSPEDALE LUGO IMMAGINI"/>
          <p:cNvSpPr>
            <a:spLocks noChangeAspect="1"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36" name="AutoShape 18" descr="ospedale-lugo"/>
          <p:cNvSpPr>
            <a:spLocks noChangeAspect="1"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37" name="AutoShape 20" descr="ospedale-lugo"/>
          <p:cNvSpPr>
            <a:spLocks noChangeAspect="1"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38" name="AutoShape 22" descr="ospedale-lugo"/>
          <p:cNvSpPr>
            <a:spLocks noChangeAspect="1"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39" name="TextBox 19"/>
          <p:cNvSpPr txBox="1">
            <a:spLocks noChangeArrowheads="1"/>
          </p:cNvSpPr>
          <p:nvPr/>
        </p:nvSpPr>
        <p:spPr bwMode="auto">
          <a:xfrm>
            <a:off x="401638" y="1095375"/>
            <a:ext cx="443865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>
            <a:spAutoFit/>
          </a:bodyPr>
          <a:lstStyle/>
          <a:p>
            <a:pPr defTabSz="179388"/>
            <a:r>
              <a:rPr lang="it-IT" altLang="it-IT" sz="1600">
                <a:solidFill>
                  <a:srgbClr val="0070C0"/>
                </a:solidFill>
                <a:latin typeface="Calibri" pitchFamily="34" charset="0"/>
              </a:rPr>
              <a:t>RISTRUTTURAZIONE</a:t>
            </a:r>
          </a:p>
          <a:p>
            <a:pPr defTabSz="179388"/>
            <a:r>
              <a:rPr lang="it-IT" altLang="it-IT" sz="1600">
                <a:solidFill>
                  <a:srgbClr val="0070C0"/>
                </a:solidFill>
                <a:latin typeface="Calibri" pitchFamily="34" charset="0"/>
              </a:rPr>
              <a:t>Camera calda ante intervento  trasformata in area </a:t>
            </a:r>
          </a:p>
          <a:p>
            <a:pPr defTabSz="179388"/>
            <a:r>
              <a:rPr lang="it-IT" altLang="it-IT" sz="1600">
                <a:solidFill>
                  <a:srgbClr val="0070C0"/>
                </a:solidFill>
                <a:latin typeface="Calibri" pitchFamily="34" charset="0"/>
              </a:rPr>
              <a:t>accettazione e attesa deambulanti. </a:t>
            </a:r>
          </a:p>
          <a:p>
            <a:pPr defTabSz="179388"/>
            <a:r>
              <a:rPr lang="it-IT" altLang="it-IT" sz="1600">
                <a:solidFill>
                  <a:srgbClr val="0070C0"/>
                </a:solidFill>
                <a:latin typeface="Calibri" pitchFamily="34" charset="0"/>
              </a:rPr>
              <a:t>Avanzata l’area pre - triage prima priva di finestre ora dotata di ampie vetrate.</a:t>
            </a:r>
          </a:p>
        </p:txBody>
      </p:sp>
      <p:pic>
        <p:nvPicPr>
          <p:cNvPr id="18440" name="Segnaposto contenuto 4" descr="Immagine che contiene pavimento, interni, soffitto, parete&#10;&#10;Descrizione generata automaticament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863" y="2665413"/>
            <a:ext cx="416242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Segnaposto contenuto 4" descr="Immagine che contiene interni, pavimento, soffitto&#10;&#10;Descrizione generata automaticament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4625" y="636588"/>
            <a:ext cx="6834188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Immagine 20" descr="Immagine che contiene pavimento, soffitto, interni, parete&#10;&#10;Descrizione generata automaticament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8925" y="5921375"/>
            <a:ext cx="6605588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Segnaposto contenuto 4" descr="Immagine che contiene pavimento, edificio, interni&#10;&#10;Descrizione generata automaticament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5921375"/>
            <a:ext cx="36639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ectangle 29"/>
          <p:cNvSpPr>
            <a:spLocks noChangeArrowheads="1"/>
          </p:cNvSpPr>
          <p:nvPr/>
        </p:nvSpPr>
        <p:spPr bwMode="auto">
          <a:xfrm>
            <a:off x="287338" y="477838"/>
            <a:ext cx="12212637" cy="517525"/>
          </a:xfrm>
          <a:prstGeom prst="rect">
            <a:avLst/>
          </a:prstGeom>
          <a:solidFill>
            <a:srgbClr val="C0C0C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uppo 1"/>
          <p:cNvGrpSpPr>
            <a:grpSpLocks/>
          </p:cNvGrpSpPr>
          <p:nvPr/>
        </p:nvGrpSpPr>
        <p:grpSpPr bwMode="auto">
          <a:xfrm>
            <a:off x="163513" y="115888"/>
            <a:ext cx="12463462" cy="9372600"/>
            <a:chOff x="157163" y="131763"/>
            <a:chExt cx="12463462" cy="9372600"/>
          </a:xfrm>
        </p:grpSpPr>
        <p:sp>
          <p:nvSpPr>
            <p:cNvPr id="20494" name="TextBox 19"/>
            <p:cNvSpPr txBox="1">
              <a:spLocks noChangeArrowheads="1"/>
            </p:cNvSpPr>
            <p:nvPr/>
          </p:nvSpPr>
          <p:spPr bwMode="auto">
            <a:xfrm>
              <a:off x="7196138" y="365126"/>
              <a:ext cx="478790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marL="87313" algn="r"/>
              <a:endParaRPr lang="en-US" altLang="it-IT" sz="1200"/>
            </a:p>
          </p:txBody>
        </p:sp>
        <p:pic>
          <p:nvPicPr>
            <p:cNvPr id="20495" name="Picture 9" descr="A-USL ROMAGNA (MQ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6272" y="243692"/>
              <a:ext cx="4119527" cy="817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ttangolo 13"/>
            <p:cNvSpPr/>
            <p:nvPr/>
          </p:nvSpPr>
          <p:spPr>
            <a:xfrm>
              <a:off x="157163" y="131763"/>
              <a:ext cx="12463462" cy="93726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01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520"/>
            </a:p>
          </p:txBody>
        </p:sp>
      </p:grpSp>
      <p:sp>
        <p:nvSpPr>
          <p:cNvPr id="20482" name="AutoShape 14" descr="Risultati immagini per OSPEDALE LUGO IMMAGINI"/>
          <p:cNvSpPr>
            <a:spLocks noChangeAspect="1"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483" name="AutoShape 16" descr="Risultati immagini per OSPEDALE LUGO IMMAGINI"/>
          <p:cNvSpPr>
            <a:spLocks noChangeAspect="1"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484" name="AutoShape 18" descr="ospedale-lugo"/>
          <p:cNvSpPr>
            <a:spLocks noChangeAspect="1"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485" name="AutoShape 20" descr="ospedale-lugo"/>
          <p:cNvSpPr>
            <a:spLocks noChangeAspect="1"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486" name="AutoShape 22" descr="ospedale-lugo"/>
          <p:cNvSpPr>
            <a:spLocks noChangeAspect="1"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0487" name="Immagine 4" descr="Immagine che contiene interni, pavimento, soffitto, parete&#10;&#10;Descrizione generata automaticament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0538" y="5138738"/>
            <a:ext cx="8094662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Segnaposto contenuto 4" descr="Immagine che contiene edificio, pavimento&#10;&#10;Descrizione generata automaticament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350" y="6348413"/>
            <a:ext cx="3235325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Segnaposto contenuto 4" descr="Immagine che contiene esterni, cielo, edificio, terra&#10;&#10;Descrizione generata automaticament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350" y="1390650"/>
            <a:ext cx="37607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Immagine 27" descr="Immagine che contiene edificio, cielo, esterni, finestra&#10;&#10;Descrizione generata automaticament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7563" y="1390650"/>
            <a:ext cx="5475287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Box 19"/>
          <p:cNvSpPr txBox="1">
            <a:spLocks noChangeArrowheads="1"/>
          </p:cNvSpPr>
          <p:nvPr/>
        </p:nvSpPr>
        <p:spPr bwMode="auto">
          <a:xfrm>
            <a:off x="641350" y="4121150"/>
            <a:ext cx="47783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>
            <a:spAutoFit/>
          </a:bodyPr>
          <a:lstStyle/>
          <a:p>
            <a:pPr defTabSz="179388"/>
            <a:r>
              <a:rPr lang="it-IT" altLang="it-IT" sz="1600">
                <a:solidFill>
                  <a:srgbClr val="0070C0"/>
                </a:solidFill>
                <a:latin typeface="Calibri" pitchFamily="34" charset="0"/>
              </a:rPr>
              <a:t>AMPLIAMENTO</a:t>
            </a:r>
          </a:p>
          <a:p>
            <a:pPr defTabSz="179388"/>
            <a:r>
              <a:rPr lang="it-IT" altLang="it-IT" sz="1600">
                <a:solidFill>
                  <a:srgbClr val="0070C0"/>
                </a:solidFill>
                <a:latin typeface="Calibri" pitchFamily="34" charset="0"/>
              </a:rPr>
              <a:t>Uno degli ampliamenti ha ospitato due nuovi ambulatori e l’area per i pazioenti in barella dotata di servizi e gas medicali, curata anche l’umanizzazione degli ambienti.</a:t>
            </a:r>
          </a:p>
        </p:txBody>
      </p:sp>
      <p:sp>
        <p:nvSpPr>
          <p:cNvPr id="20492" name="TextBox 19"/>
          <p:cNvSpPr txBox="1">
            <a:spLocks noChangeArrowheads="1"/>
          </p:cNvSpPr>
          <p:nvPr/>
        </p:nvSpPr>
        <p:spPr bwMode="auto">
          <a:xfrm>
            <a:off x="5581650" y="441325"/>
            <a:ext cx="7038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>
            <a:spAutoFit/>
          </a:bodyPr>
          <a:lstStyle/>
          <a:p>
            <a:pPr defTabSz="179388"/>
            <a:r>
              <a:rPr lang="it-IT" altLang="it-IT" sz="2400" b="1">
                <a:solidFill>
                  <a:srgbClr val="0070C0"/>
                </a:solidFill>
                <a:latin typeface="Calibri" pitchFamily="34" charset="0"/>
              </a:rPr>
              <a:t> Ospedale Umberto I di Lugo _PRONTO SOCCORSO </a:t>
            </a:r>
            <a:endParaRPr lang="it-IT" altLang="it-IT" sz="24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0493" name="Rectangle 29"/>
          <p:cNvSpPr>
            <a:spLocks noChangeArrowheads="1"/>
          </p:cNvSpPr>
          <p:nvPr/>
        </p:nvSpPr>
        <p:spPr bwMode="auto">
          <a:xfrm>
            <a:off x="287338" y="500063"/>
            <a:ext cx="12212637" cy="495300"/>
          </a:xfrm>
          <a:prstGeom prst="rect">
            <a:avLst/>
          </a:prstGeom>
          <a:solidFill>
            <a:srgbClr val="C0C0C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3218</TotalTime>
  <Words>95</Words>
  <Application>Microsoft Office PowerPoint</Application>
  <PresentationFormat>A3 Paper (297x420 mm)</PresentationFormat>
  <Paragraphs>22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 Light</vt:lpstr>
      <vt:lpstr>Calibri</vt:lpstr>
      <vt:lpstr>Tema di Office</vt:lpstr>
      <vt:lpstr>Diapositiva 1</vt:lpstr>
      <vt:lpstr>Diapositiva 2</vt:lpstr>
      <vt:lpstr>Diapositiva 3</vt:lpstr>
      <vt:lpstr>Diapositiva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Ufficio Tecnico - Azienda USL Cesena</dc:creator>
  <cp:lastModifiedBy>draman1231</cp:lastModifiedBy>
  <cp:revision>304</cp:revision>
  <cp:lastPrinted>2023-10-05T16:40:19Z</cp:lastPrinted>
  <dcterms:created xsi:type="dcterms:W3CDTF">2018-07-02T06:51:56Z</dcterms:created>
  <dcterms:modified xsi:type="dcterms:W3CDTF">2023-10-09T06:36:55Z</dcterms:modified>
</cp:coreProperties>
</file>